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7" r:id="rId3"/>
    <p:sldId id="264" r:id="rId4"/>
    <p:sldId id="268" r:id="rId5"/>
    <p:sldId id="269" r:id="rId6"/>
    <p:sldId id="270" r:id="rId7"/>
    <p:sldId id="271" r:id="rId8"/>
    <p:sldId id="272" r:id="rId9"/>
    <p:sldId id="266" r:id="rId10"/>
    <p:sldId id="273" r:id="rId11"/>
    <p:sldId id="267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714"/>
    <a:srgbClr val="720408"/>
    <a:srgbClr val="F044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6395" autoAdjust="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6676-2543-4094-95FF-C3C0EBE3D4BE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F11AA-2F2C-4CDC-B365-AA62CD01AFC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548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2020-695B-44B4-ADEA-6A812027DC0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599C-0ED4-4895-B0B7-9C5DDEB3F38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837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94D4D65-7946-4980-26C6-134FC528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BE3BE-71D5-1C0B-09DA-370FD7A5E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38" y="1122363"/>
            <a:ext cx="6882882" cy="165576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TESIS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0010-8909-920A-8E26-A532AF9A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18980-C821-4D0A-9B96-32EDD46FB581}" type="datetimeFigureOut">
              <a:rPr lang="es-PE" smtClean="0"/>
              <a:pPr/>
              <a:t>15/07/2025</a:t>
            </a:fld>
            <a:endParaRPr lang="es-PE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DE1B1351-2D60-1AF1-5599-A9B5EE7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36" y="4865688"/>
            <a:ext cx="2824308" cy="12987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dirty="0">
                <a:latin typeface="Arial Narrow" panose="020B0606020202030204" pitchFamily="34" charset="0"/>
              </a:rPr>
              <a:t>Nombres y apellidos del docente, alumno de Pre o Posgrado; y fecha actualizada (día, mes y año).</a:t>
            </a:r>
            <a:endParaRPr lang="es-MX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DE5A68F1-BB41-4D60-97F0-F18151788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872" y="4865688"/>
            <a:ext cx="2778291" cy="8699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MX" sz="18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 dirty="0"/>
              <a:t>Información de contacto: Correo institucional.</a:t>
            </a:r>
          </a:p>
        </p:txBody>
      </p:sp>
      <p:sp>
        <p:nvSpPr>
          <p:cNvPr id="5" name="Diagrama de flujo: retraso 4">
            <a:extLst>
              <a:ext uri="{FF2B5EF4-FFF2-40B4-BE49-F238E27FC236}">
                <a16:creationId xmlns:a16="http://schemas.microsoft.com/office/drawing/2014/main" id="{1FEC42DB-B4D3-3513-7048-DAD6C4EEF304}"/>
              </a:ext>
            </a:extLst>
          </p:cNvPr>
          <p:cNvSpPr/>
          <p:nvPr userDrawn="1"/>
        </p:nvSpPr>
        <p:spPr>
          <a:xfrm>
            <a:off x="5511" y="3261353"/>
            <a:ext cx="6522539" cy="1128755"/>
          </a:xfrm>
          <a:custGeom>
            <a:avLst/>
            <a:gdLst>
              <a:gd name="connsiteX0" fmla="*/ 0 w 6521926"/>
              <a:gd name="connsiteY0" fmla="*/ 0 h 1128755"/>
              <a:gd name="connsiteX1" fmla="*/ 3260963 w 6521926"/>
              <a:gd name="connsiteY1" fmla="*/ 0 h 1128755"/>
              <a:gd name="connsiteX2" fmla="*/ 6521926 w 6521926"/>
              <a:gd name="connsiteY2" fmla="*/ 564378 h 1128755"/>
              <a:gd name="connsiteX3" fmla="*/ 3260963 w 6521926"/>
              <a:gd name="connsiteY3" fmla="*/ 1128756 h 1128755"/>
              <a:gd name="connsiteX4" fmla="*/ 0 w 6521926"/>
              <a:gd name="connsiteY4" fmla="*/ 1128755 h 1128755"/>
              <a:gd name="connsiteX5" fmla="*/ 0 w 6521926"/>
              <a:gd name="connsiteY5" fmla="*/ 0 h 1128755"/>
              <a:gd name="connsiteX0" fmla="*/ 0 w 7173260"/>
              <a:gd name="connsiteY0" fmla="*/ 0 h 1128755"/>
              <a:gd name="connsiteX1" fmla="*/ 3260963 w 7173260"/>
              <a:gd name="connsiteY1" fmla="*/ 0 h 1128755"/>
              <a:gd name="connsiteX2" fmla="*/ 6521926 w 7173260"/>
              <a:gd name="connsiteY2" fmla="*/ 564378 h 1128755"/>
              <a:gd name="connsiteX3" fmla="*/ 6100416 w 7173260"/>
              <a:gd name="connsiteY3" fmla="*/ 1119131 h 1128755"/>
              <a:gd name="connsiteX4" fmla="*/ 0 w 7173260"/>
              <a:gd name="connsiteY4" fmla="*/ 1128755 h 1128755"/>
              <a:gd name="connsiteX5" fmla="*/ 0 w 7173260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7030102"/>
              <a:gd name="connsiteY0" fmla="*/ 0 h 1128755"/>
              <a:gd name="connsiteX1" fmla="*/ 6033039 w 7030102"/>
              <a:gd name="connsiteY1" fmla="*/ 0 h 1128755"/>
              <a:gd name="connsiteX2" fmla="*/ 6521926 w 7030102"/>
              <a:gd name="connsiteY2" fmla="*/ 564378 h 1128755"/>
              <a:gd name="connsiteX3" fmla="*/ 6100416 w 7030102"/>
              <a:gd name="connsiteY3" fmla="*/ 1119131 h 1128755"/>
              <a:gd name="connsiteX4" fmla="*/ 0 w 7030102"/>
              <a:gd name="connsiteY4" fmla="*/ 1128755 h 1128755"/>
              <a:gd name="connsiteX5" fmla="*/ 0 w 7030102"/>
              <a:gd name="connsiteY5" fmla="*/ 0 h 1128755"/>
              <a:gd name="connsiteX0" fmla="*/ 0 w 6522623"/>
              <a:gd name="connsiteY0" fmla="*/ 0 h 1128755"/>
              <a:gd name="connsiteX1" fmla="*/ 6033039 w 6522623"/>
              <a:gd name="connsiteY1" fmla="*/ 0 h 1128755"/>
              <a:gd name="connsiteX2" fmla="*/ 6521926 w 6522623"/>
              <a:gd name="connsiteY2" fmla="*/ 564378 h 1128755"/>
              <a:gd name="connsiteX3" fmla="*/ 6100416 w 6522623"/>
              <a:gd name="connsiteY3" fmla="*/ 1119131 h 1128755"/>
              <a:gd name="connsiteX4" fmla="*/ 0 w 6522623"/>
              <a:gd name="connsiteY4" fmla="*/ 1128755 h 1128755"/>
              <a:gd name="connsiteX5" fmla="*/ 0 w 6522623"/>
              <a:gd name="connsiteY5" fmla="*/ 0 h 1128755"/>
              <a:gd name="connsiteX0" fmla="*/ 0 w 6522280"/>
              <a:gd name="connsiteY0" fmla="*/ 0 h 1128755"/>
              <a:gd name="connsiteX1" fmla="*/ 6033039 w 6522280"/>
              <a:gd name="connsiteY1" fmla="*/ 0 h 1128755"/>
              <a:gd name="connsiteX2" fmla="*/ 6521926 w 6522280"/>
              <a:gd name="connsiteY2" fmla="*/ 564378 h 1128755"/>
              <a:gd name="connsiteX3" fmla="*/ 6100416 w 6522280"/>
              <a:gd name="connsiteY3" fmla="*/ 1119131 h 1128755"/>
              <a:gd name="connsiteX4" fmla="*/ 0 w 6522280"/>
              <a:gd name="connsiteY4" fmla="*/ 1128755 h 1128755"/>
              <a:gd name="connsiteX5" fmla="*/ 0 w 6522280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  <a:gd name="connsiteX0" fmla="*/ 0 w 6522539"/>
              <a:gd name="connsiteY0" fmla="*/ 0 h 1128755"/>
              <a:gd name="connsiteX1" fmla="*/ 6033039 w 6522539"/>
              <a:gd name="connsiteY1" fmla="*/ 0 h 1128755"/>
              <a:gd name="connsiteX2" fmla="*/ 6521926 w 6522539"/>
              <a:gd name="connsiteY2" fmla="*/ 564378 h 1128755"/>
              <a:gd name="connsiteX3" fmla="*/ 6100416 w 6522539"/>
              <a:gd name="connsiteY3" fmla="*/ 1119131 h 1128755"/>
              <a:gd name="connsiteX4" fmla="*/ 0 w 6522539"/>
              <a:gd name="connsiteY4" fmla="*/ 1128755 h 1128755"/>
              <a:gd name="connsiteX5" fmla="*/ 0 w 6522539"/>
              <a:gd name="connsiteY5" fmla="*/ 0 h 112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539" h="1128755">
                <a:moveTo>
                  <a:pt x="0" y="0"/>
                </a:moveTo>
                <a:lnTo>
                  <a:pt x="6033039" y="0"/>
                </a:lnTo>
                <a:cubicBezTo>
                  <a:pt x="6457607" y="86628"/>
                  <a:pt x="6510697" y="377856"/>
                  <a:pt x="6521926" y="564378"/>
                </a:cubicBezTo>
                <a:cubicBezTo>
                  <a:pt x="6533156" y="750900"/>
                  <a:pt x="6390230" y="1061379"/>
                  <a:pt x="6100416" y="1119131"/>
                </a:cubicBezTo>
                <a:lnTo>
                  <a:pt x="0" y="11287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20408"/>
              </a:gs>
              <a:gs pos="100000">
                <a:srgbClr val="BD171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2F87E-FF1E-1643-41FF-5128D048E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138" y="3398838"/>
            <a:ext cx="4740501" cy="809804"/>
          </a:xfr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PE" dirty="0"/>
              <a:t>Nombres y apellidos del aspirante / Tesis para optar el grado académico / Título profesional de ….</a:t>
            </a:r>
            <a:endParaRPr lang="es-ES" dirty="0"/>
          </a:p>
        </p:txBody>
      </p:sp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7A41E6A7-CFF4-ECAD-67DC-5606E1B62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4019" b="8611"/>
          <a:stretch>
            <a:fillRect/>
          </a:stretch>
        </p:blipFill>
        <p:spPr>
          <a:xfrm>
            <a:off x="849303" y="272561"/>
            <a:ext cx="2368679" cy="6330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D9F9C90-51A2-7AC3-2C9F-E08156F58ABE}"/>
              </a:ext>
            </a:extLst>
          </p:cNvPr>
          <p:cNvSpPr/>
          <p:nvPr userDrawn="1"/>
        </p:nvSpPr>
        <p:spPr>
          <a:xfrm>
            <a:off x="8449408" y="5954504"/>
            <a:ext cx="3751383" cy="7613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reflection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1E6C0C-51C9-ED49-A13A-0AE001EEDA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42" y="6142656"/>
            <a:ext cx="901274" cy="432870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99DCB1CB-AFAB-2CE2-3D1D-DF972F0883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09" y="6105611"/>
            <a:ext cx="489438" cy="461123"/>
          </a:xfrm>
          <a:prstGeom prst="rect">
            <a:avLst/>
          </a:prstGeom>
        </p:spPr>
      </p:pic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16A1BBA2-8C95-4740-1B4C-4618721754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6116280"/>
            <a:ext cx="1372154" cy="4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AEEC6-815C-0021-CA63-28B17EF4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6A150-2ED5-F66B-3037-49B4ADBF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BB27E-E3E3-45AD-D00D-ECE48EA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20822-807A-E1F8-5486-BD8360A4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EAB4F-5DEB-8BC4-CACA-3F6A84ED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08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808B7-50EB-427C-DCFE-696592C5B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46FBA-B82D-E5CD-F4DA-5BAC3D76C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ACFB78-19CC-F14B-5FD9-821A1D88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EE28-EC34-0667-AD4A-69DD3E3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64A93-3E0C-69AD-5782-82FCB21F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80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dondear rectángulo de esquina del mismo lado 1">
            <a:extLst>
              <a:ext uri="{FF2B5EF4-FFF2-40B4-BE49-F238E27FC236}">
                <a16:creationId xmlns:a16="http://schemas.microsoft.com/office/drawing/2014/main" id="{E7477000-82A3-1CDD-258B-D7105F519664}"/>
              </a:ext>
            </a:extLst>
          </p:cNvPr>
          <p:cNvSpPr/>
          <p:nvPr userDrawn="1"/>
        </p:nvSpPr>
        <p:spPr>
          <a:xfrm rot="5400000">
            <a:off x="952483" y="442978"/>
            <a:ext cx="802860" cy="27078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8A7CE6-901B-6E4E-B349-A61CDFEE64F0}"/>
              </a:ext>
            </a:extLst>
          </p:cNvPr>
          <p:cNvSpPr txBox="1"/>
          <p:nvPr userDrawn="1"/>
        </p:nvSpPr>
        <p:spPr>
          <a:xfrm>
            <a:off x="838200" y="1603022"/>
            <a:ext cx="171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spc="300" dirty="0">
                <a:solidFill>
                  <a:schemeClr val="bg1"/>
                </a:solidFill>
              </a:rPr>
              <a:t>ÍNDICE</a:t>
            </a:r>
            <a:endParaRPr lang="es-PE" b="0" spc="300" dirty="0">
              <a:solidFill>
                <a:schemeClr val="bg1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0E9A44F-BD3F-2C37-EBFA-5E890F20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2495550"/>
            <a:ext cx="10371137" cy="31369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318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50B7E50-198F-E7F3-54DD-CEB16041D59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188987"/>
            <a:ext cx="4651023" cy="1015571"/>
          </a:xfrm>
          <a:prstGeom prst="rect">
            <a:avLst/>
          </a:prstGeom>
        </p:spPr>
      </p:pic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7469665B-FF13-C5FD-A477-A2D1F2DD4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51113"/>
            <a:ext cx="10515600" cy="30146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70B6EFCC-87AD-3374-1E24-3D3FFD28C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65250"/>
            <a:ext cx="3812822" cy="71120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SUBTEMA A DESARROLLAR</a:t>
            </a:r>
            <a:endParaRPr lang="es-PE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4" name="Rectángulo 13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024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-15384" y="-13647"/>
            <a:ext cx="12207384" cy="690576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C6F58CC-6B9D-2F7D-1E69-D19EEBED6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875" y="5116975"/>
            <a:ext cx="4763386" cy="116955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10F8D-BC0D-BD20-2166-CACBBF0AECD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2E280A-08E7-9DA1-2AC9-61597C8B508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0DF0F5-0D41-D383-116D-C980BB95074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8877A8-5BDC-2F0C-BB1F-94D8B6299036}"/>
              </a:ext>
            </a:extLst>
          </p:cNvPr>
          <p:cNvSpPr txBox="1"/>
          <p:nvPr userDrawn="1"/>
        </p:nvSpPr>
        <p:spPr>
          <a:xfrm>
            <a:off x="425302" y="5274535"/>
            <a:ext cx="39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solidFill>
                  <a:schemeClr val="bg1"/>
                </a:solidFill>
              </a:rPr>
              <a:t>Visítanos aquí:</a:t>
            </a:r>
          </a:p>
          <a:p>
            <a:r>
              <a:rPr lang="pt-BR" sz="1600" b="0" dirty="0">
                <a:solidFill>
                  <a:schemeClr val="bg1"/>
                </a:solidFill>
              </a:rPr>
              <a:t>https://medicina.usmp.edu.pe</a:t>
            </a:r>
          </a:p>
          <a:p>
            <a:r>
              <a:rPr lang="es-PE" sz="1600" b="0" dirty="0">
                <a:solidFill>
                  <a:schemeClr val="bg1"/>
                </a:solidFill>
              </a:rPr>
              <a:t>Av.</a:t>
            </a:r>
            <a:r>
              <a:rPr lang="es-PE" sz="1600" b="0" baseline="0" dirty="0">
                <a:solidFill>
                  <a:schemeClr val="bg1"/>
                </a:solidFill>
              </a:rPr>
              <a:t> Alameda del Corregidor 1531 – La Molina.</a:t>
            </a:r>
            <a:endParaRPr lang="es-PE" sz="1600" b="0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541789" y="424335"/>
            <a:ext cx="3520250" cy="9394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563422-7AF9-AD7F-B793-413CCD602F52}"/>
              </a:ext>
            </a:extLst>
          </p:cNvPr>
          <p:cNvSpPr txBox="1"/>
          <p:nvPr userDrawn="1"/>
        </p:nvSpPr>
        <p:spPr>
          <a:xfrm>
            <a:off x="7979556" y="367123"/>
            <a:ext cx="369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400" i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Licenciamiento y acreditaciones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1CA62C-3C6F-77AB-781A-1B5385FF6A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23" y="815774"/>
            <a:ext cx="1012873" cy="48647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DF48B3A2-1E72-5BB2-674A-ED111EA0DA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24" y="783327"/>
            <a:ext cx="544977" cy="513449"/>
          </a:xfrm>
          <a:prstGeom prst="rect">
            <a:avLst/>
          </a:prstGeom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A48048F-F2EA-4A47-E7FD-1297BDA21E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81" y="785204"/>
            <a:ext cx="1527859" cy="5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10F8D-BC0D-BD20-2166-CACBBF0AECD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2E280A-08E7-9DA1-2AC9-61597C8B508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0DF0F5-0D41-D383-116D-C980BB95074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8877A8-5BDC-2F0C-BB1F-94D8B6299036}"/>
              </a:ext>
            </a:extLst>
          </p:cNvPr>
          <p:cNvSpPr txBox="1"/>
          <p:nvPr userDrawn="1"/>
        </p:nvSpPr>
        <p:spPr>
          <a:xfrm>
            <a:off x="425302" y="5274535"/>
            <a:ext cx="39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solidFill>
                  <a:schemeClr val="bg1"/>
                </a:solidFill>
              </a:rPr>
              <a:t>Visítanos aquí:</a:t>
            </a:r>
          </a:p>
          <a:p>
            <a:r>
              <a:rPr lang="pt-BR" sz="1600" b="0" dirty="0">
                <a:solidFill>
                  <a:schemeClr val="bg1"/>
                </a:solidFill>
              </a:rPr>
              <a:t>https://medicina.usmp.edu.pe</a:t>
            </a:r>
          </a:p>
          <a:p>
            <a:r>
              <a:rPr lang="es-PE" sz="1600" b="0" dirty="0">
                <a:solidFill>
                  <a:schemeClr val="bg1"/>
                </a:solidFill>
              </a:rPr>
              <a:t>Av.</a:t>
            </a:r>
            <a:r>
              <a:rPr lang="es-PE" sz="1600" b="0" baseline="0" dirty="0">
                <a:solidFill>
                  <a:schemeClr val="bg1"/>
                </a:solidFill>
              </a:rPr>
              <a:t> Alameda del Corregidor 1531 – La Molina.</a:t>
            </a:r>
            <a:endParaRPr lang="es-PE" sz="1600" b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7B37A3-E6B8-7E4C-3712-4721510B6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B6F7C-6DB7-9356-8EF8-9876DBD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DAB63-475E-7CFD-5C73-55040092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605CA-5F08-88AE-0136-64F4DADB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2ACF2F-665A-6667-2FFA-FA86D98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88717-EB36-4528-B8EC-705BF065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4BF41-DAC4-AAE6-21C4-5A67AF3E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15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19A74-33C4-50D3-B43B-0EDBAFBA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D5144-9E31-D4FD-30DC-D9632C3E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DB6895-EEA5-5CC3-7CED-261825F8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BC5BBF-E5ED-8559-6390-349403B0B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BC784D-7E37-E2F0-A48A-0DE11A03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07218-6EBE-0238-DCF6-8C141CFD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776DF-9ECA-635F-F05E-448863F0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71AD7B-58B1-7B03-B454-063D5713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29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00844-FDFC-45E3-3F98-058B466E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A1BF9-C8A3-3FD8-EDAA-8B5283A3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0C0D7-06F3-9F07-B95C-C4F4B5F4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FEA7E4-BC60-6A44-4EB2-9EEBF9A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58BC9-4372-BD99-0A42-1DC9EB44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A0BB1-30B4-41E3-ADFC-0D99885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6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A7B8-5E77-FF67-5B3C-B74A2000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DD24B1-2B88-B1F8-A7BA-BA07FC94C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E7F901-98ED-402E-3B7C-D5230C01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56CE59-3046-61E0-D81A-6694814A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5AE010-90AF-F6EF-4CCA-C213978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5FBB2-912C-2B94-B8DF-B8A51A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77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0E8F51-74A1-A5D0-A567-4496B0B4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E676D-20E9-1E31-AD24-7EA7C6DA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677FE-70A4-C528-C2D4-9D5C73B6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8980-C821-4D0A-9B96-32EDD46FB581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79311-E45D-6F87-4D0F-F74A11B26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D4026-14D1-692A-CDCC-CB88BB58C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E4D5-78D9-4691-82B5-571FAEB9058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7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6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9B36AB9-FDE6-8DA0-4D87-A91ED464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TÍTULO DE LA TESIS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7F5CFB-86CD-DC37-86CD-7A45E18A1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>
                <a:latin typeface="Arial Narrow" panose="020B0606020202030204" pitchFamily="34" charset="0"/>
              </a:rPr>
              <a:t>Fecha actualizada</a:t>
            </a:r>
          </a:p>
          <a:p>
            <a:r>
              <a:rPr lang="es-PE" dirty="0">
                <a:latin typeface="Arial Narrow" panose="020B0606020202030204" pitchFamily="34" charset="0"/>
              </a:rPr>
              <a:t>(día, mes y año).</a:t>
            </a:r>
            <a:endParaRPr lang="es-PE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DCB57F-4429-D255-7E81-FB6A27145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Información de contacto: Correo institucional.</a:t>
            </a:r>
            <a:endParaRPr lang="es-PE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928298B-200E-C526-DEF3-0DD6C74FA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dirty="0"/>
              <a:t>Nombres y apellidos del aspirante / Tesis para optar el grado académico / Título profesional de ….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99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ANEXOS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1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0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METODOLOGÍA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RESULTADOS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7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CONCLUSIÓN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0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RECOMENDACIÓN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i="1" dirty="0"/>
              <a:t>Se deberán ceñir al formato de las normas de Vancouver.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s-PE" sz="2800" dirty="0"/>
              <a:t>FUENTES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7E6B1D-E9AF-849A-2FA4-9B77DE02847E}"/>
              </a:ext>
            </a:extLst>
          </p:cNvPr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287277-5112-7EB6-A572-A5E3D70627AE}"/>
              </a:ext>
            </a:extLst>
          </p:cNvPr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docente, alumno de Pre o Posgrado.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8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spirantes al grado académico y título profesional.potx" id="{2DFD729B-B446-475A-A2FD-ABF42EA9AA47}" vid="{3D86206E-FA63-4CEF-BA41-D41C12E44C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283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Tema de Office</vt:lpstr>
      <vt:lpstr>TÍTULO DE LA TESIS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TESIS</dc:title>
  <dc:creator>alex acarley</dc:creator>
  <cp:lastModifiedBy>word</cp:lastModifiedBy>
  <cp:revision>2</cp:revision>
  <dcterms:created xsi:type="dcterms:W3CDTF">2025-07-11T19:48:41Z</dcterms:created>
  <dcterms:modified xsi:type="dcterms:W3CDTF">2025-07-15T15:55:02Z</dcterms:modified>
</cp:coreProperties>
</file>