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6" r:id="rId2"/>
    <p:sldId id="264" r:id="rId3"/>
    <p:sldId id="268" r:id="rId4"/>
    <p:sldId id="269" r:id="rId5"/>
    <p:sldId id="270" r:id="rId6"/>
    <p:sldId id="271" r:id="rId7"/>
    <p:sldId id="272" r:id="rId8"/>
    <p:sldId id="266" r:id="rId9"/>
    <p:sldId id="273" r:id="rId10"/>
    <p:sldId id="267" r:id="rId1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714"/>
    <a:srgbClr val="720408"/>
    <a:srgbClr val="F0442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96395" autoAdjust="0"/>
  </p:normalViewPr>
  <p:slideViewPr>
    <p:cSldViewPr snapToGrid="0">
      <p:cViewPr>
        <p:scale>
          <a:sx n="76" d="100"/>
          <a:sy n="76" d="100"/>
        </p:scale>
        <p:origin x="12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76676-2543-4094-95FF-C3C0EBE3D4BE}" type="datetimeFigureOut">
              <a:rPr lang="es-PE" smtClean="0"/>
              <a:t>29/01/2025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F11AA-2F2C-4CDC-B365-AA62CD01AFC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5489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F2020-695B-44B4-ADEA-6A812027DC08}" type="datetimeFigureOut">
              <a:rPr lang="es-PE" smtClean="0"/>
              <a:t>29/01/2025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6599C-0ED4-4895-B0B7-9C5DDEB3F38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1837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>
            <a:extLst>
              <a:ext uri="{FF2B5EF4-FFF2-40B4-BE49-F238E27FC236}">
                <a16:creationId xmlns:a16="http://schemas.microsoft.com/office/drawing/2014/main" id="{994D4D65-7946-4980-26C6-134FC528C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2BE3BE-71D5-1C0B-09DA-370FD7A5E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38" y="1122363"/>
            <a:ext cx="6882882" cy="1655762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 anchor="t"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TESIS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110010-8909-920A-8E26-A532AF9A2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118980-C821-4D0A-9B96-32EDD46FB581}" type="datetimeFigureOut">
              <a:rPr lang="es-PE" smtClean="0"/>
              <a:pPr/>
              <a:t>29/01/2025</a:t>
            </a:fld>
            <a:endParaRPr lang="es-PE" dirty="0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DE1B1351-2D60-1AF1-5599-A9B5EE779D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4136" y="4865688"/>
            <a:ext cx="2824308" cy="129874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PE" dirty="0">
                <a:latin typeface="Arial Narrow" panose="020B0606020202030204" pitchFamily="34" charset="0"/>
              </a:rPr>
              <a:t>Nombres y apellidos del docente, alumno de Pre o Posgrado; y fecha actualizada (día, mes y año).</a:t>
            </a:r>
            <a:endParaRPr lang="es-MX" dirty="0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DE5A68F1-BB41-4D60-97F0-F18151788C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40872" y="4865688"/>
            <a:ext cx="2778291" cy="8699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MX" sz="180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 dirty="0"/>
              <a:t>Información de contacto: Correo institucional.</a:t>
            </a:r>
          </a:p>
        </p:txBody>
      </p:sp>
      <p:sp>
        <p:nvSpPr>
          <p:cNvPr id="5" name="Diagrama de flujo: retraso 4">
            <a:extLst>
              <a:ext uri="{FF2B5EF4-FFF2-40B4-BE49-F238E27FC236}">
                <a16:creationId xmlns:a16="http://schemas.microsoft.com/office/drawing/2014/main" id="{1FEC42DB-B4D3-3513-7048-DAD6C4EEF304}"/>
              </a:ext>
            </a:extLst>
          </p:cNvPr>
          <p:cNvSpPr/>
          <p:nvPr userDrawn="1"/>
        </p:nvSpPr>
        <p:spPr>
          <a:xfrm>
            <a:off x="5511" y="3261353"/>
            <a:ext cx="6522539" cy="1128755"/>
          </a:xfrm>
          <a:custGeom>
            <a:avLst/>
            <a:gdLst>
              <a:gd name="connsiteX0" fmla="*/ 0 w 6521926"/>
              <a:gd name="connsiteY0" fmla="*/ 0 h 1128755"/>
              <a:gd name="connsiteX1" fmla="*/ 3260963 w 6521926"/>
              <a:gd name="connsiteY1" fmla="*/ 0 h 1128755"/>
              <a:gd name="connsiteX2" fmla="*/ 6521926 w 6521926"/>
              <a:gd name="connsiteY2" fmla="*/ 564378 h 1128755"/>
              <a:gd name="connsiteX3" fmla="*/ 3260963 w 6521926"/>
              <a:gd name="connsiteY3" fmla="*/ 1128756 h 1128755"/>
              <a:gd name="connsiteX4" fmla="*/ 0 w 6521926"/>
              <a:gd name="connsiteY4" fmla="*/ 1128755 h 1128755"/>
              <a:gd name="connsiteX5" fmla="*/ 0 w 6521926"/>
              <a:gd name="connsiteY5" fmla="*/ 0 h 1128755"/>
              <a:gd name="connsiteX0" fmla="*/ 0 w 7173260"/>
              <a:gd name="connsiteY0" fmla="*/ 0 h 1128755"/>
              <a:gd name="connsiteX1" fmla="*/ 3260963 w 7173260"/>
              <a:gd name="connsiteY1" fmla="*/ 0 h 1128755"/>
              <a:gd name="connsiteX2" fmla="*/ 6521926 w 7173260"/>
              <a:gd name="connsiteY2" fmla="*/ 564378 h 1128755"/>
              <a:gd name="connsiteX3" fmla="*/ 6100416 w 7173260"/>
              <a:gd name="connsiteY3" fmla="*/ 1119131 h 1128755"/>
              <a:gd name="connsiteX4" fmla="*/ 0 w 7173260"/>
              <a:gd name="connsiteY4" fmla="*/ 1128755 h 1128755"/>
              <a:gd name="connsiteX5" fmla="*/ 0 w 7173260"/>
              <a:gd name="connsiteY5" fmla="*/ 0 h 1128755"/>
              <a:gd name="connsiteX0" fmla="*/ 0 w 7030102"/>
              <a:gd name="connsiteY0" fmla="*/ 0 h 1128755"/>
              <a:gd name="connsiteX1" fmla="*/ 6033039 w 7030102"/>
              <a:gd name="connsiteY1" fmla="*/ 0 h 1128755"/>
              <a:gd name="connsiteX2" fmla="*/ 6521926 w 7030102"/>
              <a:gd name="connsiteY2" fmla="*/ 564378 h 1128755"/>
              <a:gd name="connsiteX3" fmla="*/ 6100416 w 7030102"/>
              <a:gd name="connsiteY3" fmla="*/ 1119131 h 1128755"/>
              <a:gd name="connsiteX4" fmla="*/ 0 w 7030102"/>
              <a:gd name="connsiteY4" fmla="*/ 1128755 h 1128755"/>
              <a:gd name="connsiteX5" fmla="*/ 0 w 7030102"/>
              <a:gd name="connsiteY5" fmla="*/ 0 h 1128755"/>
              <a:gd name="connsiteX0" fmla="*/ 0 w 7030102"/>
              <a:gd name="connsiteY0" fmla="*/ 0 h 1128755"/>
              <a:gd name="connsiteX1" fmla="*/ 6033039 w 7030102"/>
              <a:gd name="connsiteY1" fmla="*/ 0 h 1128755"/>
              <a:gd name="connsiteX2" fmla="*/ 6521926 w 7030102"/>
              <a:gd name="connsiteY2" fmla="*/ 564378 h 1128755"/>
              <a:gd name="connsiteX3" fmla="*/ 6100416 w 7030102"/>
              <a:gd name="connsiteY3" fmla="*/ 1119131 h 1128755"/>
              <a:gd name="connsiteX4" fmla="*/ 0 w 7030102"/>
              <a:gd name="connsiteY4" fmla="*/ 1128755 h 1128755"/>
              <a:gd name="connsiteX5" fmla="*/ 0 w 7030102"/>
              <a:gd name="connsiteY5" fmla="*/ 0 h 1128755"/>
              <a:gd name="connsiteX0" fmla="*/ 0 w 7030102"/>
              <a:gd name="connsiteY0" fmla="*/ 0 h 1128755"/>
              <a:gd name="connsiteX1" fmla="*/ 6033039 w 7030102"/>
              <a:gd name="connsiteY1" fmla="*/ 0 h 1128755"/>
              <a:gd name="connsiteX2" fmla="*/ 6521926 w 7030102"/>
              <a:gd name="connsiteY2" fmla="*/ 564378 h 1128755"/>
              <a:gd name="connsiteX3" fmla="*/ 6100416 w 7030102"/>
              <a:gd name="connsiteY3" fmla="*/ 1119131 h 1128755"/>
              <a:gd name="connsiteX4" fmla="*/ 0 w 7030102"/>
              <a:gd name="connsiteY4" fmla="*/ 1128755 h 1128755"/>
              <a:gd name="connsiteX5" fmla="*/ 0 w 7030102"/>
              <a:gd name="connsiteY5" fmla="*/ 0 h 1128755"/>
              <a:gd name="connsiteX0" fmla="*/ 0 w 6522623"/>
              <a:gd name="connsiteY0" fmla="*/ 0 h 1128755"/>
              <a:gd name="connsiteX1" fmla="*/ 6033039 w 6522623"/>
              <a:gd name="connsiteY1" fmla="*/ 0 h 1128755"/>
              <a:gd name="connsiteX2" fmla="*/ 6521926 w 6522623"/>
              <a:gd name="connsiteY2" fmla="*/ 564378 h 1128755"/>
              <a:gd name="connsiteX3" fmla="*/ 6100416 w 6522623"/>
              <a:gd name="connsiteY3" fmla="*/ 1119131 h 1128755"/>
              <a:gd name="connsiteX4" fmla="*/ 0 w 6522623"/>
              <a:gd name="connsiteY4" fmla="*/ 1128755 h 1128755"/>
              <a:gd name="connsiteX5" fmla="*/ 0 w 6522623"/>
              <a:gd name="connsiteY5" fmla="*/ 0 h 1128755"/>
              <a:gd name="connsiteX0" fmla="*/ 0 w 6522280"/>
              <a:gd name="connsiteY0" fmla="*/ 0 h 1128755"/>
              <a:gd name="connsiteX1" fmla="*/ 6033039 w 6522280"/>
              <a:gd name="connsiteY1" fmla="*/ 0 h 1128755"/>
              <a:gd name="connsiteX2" fmla="*/ 6521926 w 6522280"/>
              <a:gd name="connsiteY2" fmla="*/ 564378 h 1128755"/>
              <a:gd name="connsiteX3" fmla="*/ 6100416 w 6522280"/>
              <a:gd name="connsiteY3" fmla="*/ 1119131 h 1128755"/>
              <a:gd name="connsiteX4" fmla="*/ 0 w 6522280"/>
              <a:gd name="connsiteY4" fmla="*/ 1128755 h 1128755"/>
              <a:gd name="connsiteX5" fmla="*/ 0 w 6522280"/>
              <a:gd name="connsiteY5" fmla="*/ 0 h 1128755"/>
              <a:gd name="connsiteX0" fmla="*/ 0 w 6522539"/>
              <a:gd name="connsiteY0" fmla="*/ 0 h 1128755"/>
              <a:gd name="connsiteX1" fmla="*/ 6033039 w 6522539"/>
              <a:gd name="connsiteY1" fmla="*/ 0 h 1128755"/>
              <a:gd name="connsiteX2" fmla="*/ 6521926 w 6522539"/>
              <a:gd name="connsiteY2" fmla="*/ 564378 h 1128755"/>
              <a:gd name="connsiteX3" fmla="*/ 6100416 w 6522539"/>
              <a:gd name="connsiteY3" fmla="*/ 1119131 h 1128755"/>
              <a:gd name="connsiteX4" fmla="*/ 0 w 6522539"/>
              <a:gd name="connsiteY4" fmla="*/ 1128755 h 1128755"/>
              <a:gd name="connsiteX5" fmla="*/ 0 w 6522539"/>
              <a:gd name="connsiteY5" fmla="*/ 0 h 1128755"/>
              <a:gd name="connsiteX0" fmla="*/ 0 w 6522539"/>
              <a:gd name="connsiteY0" fmla="*/ 0 h 1128755"/>
              <a:gd name="connsiteX1" fmla="*/ 6033039 w 6522539"/>
              <a:gd name="connsiteY1" fmla="*/ 0 h 1128755"/>
              <a:gd name="connsiteX2" fmla="*/ 6521926 w 6522539"/>
              <a:gd name="connsiteY2" fmla="*/ 564378 h 1128755"/>
              <a:gd name="connsiteX3" fmla="*/ 6100416 w 6522539"/>
              <a:gd name="connsiteY3" fmla="*/ 1119131 h 1128755"/>
              <a:gd name="connsiteX4" fmla="*/ 0 w 6522539"/>
              <a:gd name="connsiteY4" fmla="*/ 1128755 h 1128755"/>
              <a:gd name="connsiteX5" fmla="*/ 0 w 6522539"/>
              <a:gd name="connsiteY5" fmla="*/ 0 h 1128755"/>
              <a:gd name="connsiteX0" fmla="*/ 0 w 6522539"/>
              <a:gd name="connsiteY0" fmla="*/ 0 h 1128755"/>
              <a:gd name="connsiteX1" fmla="*/ 6033039 w 6522539"/>
              <a:gd name="connsiteY1" fmla="*/ 0 h 1128755"/>
              <a:gd name="connsiteX2" fmla="*/ 6521926 w 6522539"/>
              <a:gd name="connsiteY2" fmla="*/ 564378 h 1128755"/>
              <a:gd name="connsiteX3" fmla="*/ 6100416 w 6522539"/>
              <a:gd name="connsiteY3" fmla="*/ 1119131 h 1128755"/>
              <a:gd name="connsiteX4" fmla="*/ 0 w 6522539"/>
              <a:gd name="connsiteY4" fmla="*/ 1128755 h 1128755"/>
              <a:gd name="connsiteX5" fmla="*/ 0 w 6522539"/>
              <a:gd name="connsiteY5" fmla="*/ 0 h 112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2539" h="1128755">
                <a:moveTo>
                  <a:pt x="0" y="0"/>
                </a:moveTo>
                <a:lnTo>
                  <a:pt x="6033039" y="0"/>
                </a:lnTo>
                <a:cubicBezTo>
                  <a:pt x="6457607" y="86628"/>
                  <a:pt x="6510697" y="377856"/>
                  <a:pt x="6521926" y="564378"/>
                </a:cubicBezTo>
                <a:cubicBezTo>
                  <a:pt x="6533156" y="750900"/>
                  <a:pt x="6390230" y="1061379"/>
                  <a:pt x="6100416" y="1119131"/>
                </a:cubicBezTo>
                <a:lnTo>
                  <a:pt x="0" y="11287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720408"/>
              </a:gs>
              <a:gs pos="100000">
                <a:srgbClr val="BD171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22F87E-FF1E-1643-41FF-5128D048E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4138" y="3398838"/>
            <a:ext cx="4740501" cy="809804"/>
          </a:xfr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PE" dirty="0"/>
              <a:t>Nombres y apellidos del aspirante / Tesis para optar el grado académico / Título profesional de ….</a:t>
            </a:r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C4EBEF3-1BAE-A70E-A73A-6BA5416E48AC}"/>
              </a:ext>
            </a:extLst>
          </p:cNvPr>
          <p:cNvSpPr/>
          <p:nvPr userDrawn="1"/>
        </p:nvSpPr>
        <p:spPr>
          <a:xfrm>
            <a:off x="7535008" y="5954504"/>
            <a:ext cx="4665784" cy="761331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>
            <a:reflection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FC1A149-3FC8-A05E-CAA3-1821E3286A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13767" r="2590" b="9923"/>
          <a:stretch/>
        </p:blipFill>
        <p:spPr>
          <a:xfrm>
            <a:off x="7633934" y="5997306"/>
            <a:ext cx="2575833" cy="68741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D627B58-5215-096D-B79A-6F7ECB1425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337" y="6164434"/>
            <a:ext cx="801013" cy="384716"/>
          </a:xfrm>
          <a:prstGeom prst="rect">
            <a:avLst/>
          </a:prstGeom>
        </p:spPr>
      </p:pic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A8A73A8B-482D-08BD-F6D3-559948E5C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346" y="6105611"/>
            <a:ext cx="489438" cy="46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8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5808B7-50EB-427C-DCFE-696592C5B1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B46FBA-B82D-E5CD-F4DA-5BAC3D76C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ACFB78-19CC-F14B-5FD9-821A1D88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29/01/2025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8EE28-EC34-0667-AD4A-69DD3E3EB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B64A93-3E0C-69AD-5782-82FCB21F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580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6391F482-DD43-BCC4-3345-5E5653B94011}"/>
              </a:ext>
            </a:extLst>
          </p:cNvPr>
          <p:cNvSpPr/>
          <p:nvPr userDrawn="1"/>
        </p:nvSpPr>
        <p:spPr>
          <a:xfrm>
            <a:off x="0" y="-22151"/>
            <a:ext cx="12192000" cy="688015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E81EE09-2E0B-43D5-D943-09E4B839BE2F}"/>
              </a:ext>
            </a:extLst>
          </p:cNvPr>
          <p:cNvCxnSpPr>
            <a:cxnSpLocks/>
          </p:cNvCxnSpPr>
          <p:nvPr userDrawn="1"/>
        </p:nvCxnSpPr>
        <p:spPr>
          <a:xfrm>
            <a:off x="0" y="825121"/>
            <a:ext cx="270782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dondear rectángulo de esquina del mismo lado 1">
            <a:extLst>
              <a:ext uri="{FF2B5EF4-FFF2-40B4-BE49-F238E27FC236}">
                <a16:creationId xmlns:a16="http://schemas.microsoft.com/office/drawing/2014/main" id="{E7477000-82A3-1CDD-258B-D7105F519664}"/>
              </a:ext>
            </a:extLst>
          </p:cNvPr>
          <p:cNvSpPr/>
          <p:nvPr userDrawn="1"/>
        </p:nvSpPr>
        <p:spPr>
          <a:xfrm rot="5400000">
            <a:off x="952483" y="442978"/>
            <a:ext cx="802860" cy="270782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04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68A7CE6-901B-6E4E-B349-A61CDFEE64F0}"/>
              </a:ext>
            </a:extLst>
          </p:cNvPr>
          <p:cNvSpPr txBox="1"/>
          <p:nvPr userDrawn="1"/>
        </p:nvSpPr>
        <p:spPr>
          <a:xfrm>
            <a:off x="838200" y="1603022"/>
            <a:ext cx="1713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0" spc="300" dirty="0">
                <a:solidFill>
                  <a:schemeClr val="bg1"/>
                </a:solidFill>
              </a:rPr>
              <a:t>ÍNDICE</a:t>
            </a:r>
            <a:endParaRPr lang="es-PE" b="0" spc="300" dirty="0">
              <a:solidFill>
                <a:schemeClr val="bg1"/>
              </a:solidFill>
            </a:endParaRP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80E9A44F-BD3F-2C37-EBFA-5E890F2035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63" y="2495550"/>
            <a:ext cx="10371137" cy="31369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13767" r="2590" b="9923"/>
          <a:stretch/>
        </p:blipFill>
        <p:spPr>
          <a:xfrm>
            <a:off x="381000" y="185582"/>
            <a:ext cx="1958162" cy="522576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8037094" y="6460958"/>
            <a:ext cx="4154905" cy="260517"/>
          </a:xfrm>
          <a:prstGeom prst="rect">
            <a:avLst/>
          </a:prstGeom>
          <a:solidFill>
            <a:srgbClr val="F04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  <p:sp>
        <p:nvSpPr>
          <p:cNvPr id="11" name="Rectángulo 10"/>
          <p:cNvSpPr/>
          <p:nvPr userDrawn="1"/>
        </p:nvSpPr>
        <p:spPr>
          <a:xfrm>
            <a:off x="982664" y="6460958"/>
            <a:ext cx="2470400" cy="260517"/>
          </a:xfrm>
          <a:prstGeom prst="rect">
            <a:avLst/>
          </a:prstGeom>
          <a:solidFill>
            <a:srgbClr val="F04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  <p:sp>
        <p:nvSpPr>
          <p:cNvPr id="16" name="Rectángulo 15"/>
          <p:cNvSpPr/>
          <p:nvPr userDrawn="1"/>
        </p:nvSpPr>
        <p:spPr>
          <a:xfrm>
            <a:off x="3358800" y="6460957"/>
            <a:ext cx="49742" cy="260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  <p:sp>
        <p:nvSpPr>
          <p:cNvPr id="17" name="Rectángulo 16"/>
          <p:cNvSpPr/>
          <p:nvPr userDrawn="1"/>
        </p:nvSpPr>
        <p:spPr>
          <a:xfrm>
            <a:off x="12025438" y="6460957"/>
            <a:ext cx="49742" cy="260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223188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391F482-DD43-BCC4-3345-5E5653B94011}"/>
              </a:ext>
            </a:extLst>
          </p:cNvPr>
          <p:cNvSpPr/>
          <p:nvPr userDrawn="1"/>
        </p:nvSpPr>
        <p:spPr>
          <a:xfrm>
            <a:off x="0" y="-22151"/>
            <a:ext cx="12192000" cy="688015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50B7E50-198F-E7F3-54DD-CEB16041D59B}"/>
              </a:ext>
            </a:extLst>
          </p:cNvPr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1188987"/>
            <a:ext cx="4651023" cy="1015571"/>
          </a:xfrm>
          <a:prstGeom prst="rect">
            <a:avLst/>
          </a:prstGeom>
        </p:spPr>
      </p:pic>
      <p:sp>
        <p:nvSpPr>
          <p:cNvPr id="28" name="Marcador de contenido 27">
            <a:extLst>
              <a:ext uri="{FF2B5EF4-FFF2-40B4-BE49-F238E27FC236}">
                <a16:creationId xmlns:a16="http://schemas.microsoft.com/office/drawing/2014/main" id="{7469665B-FF13-C5FD-A477-A2D1F2DD42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551113"/>
            <a:ext cx="10515600" cy="30146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30" name="Marcador de texto 29">
            <a:extLst>
              <a:ext uri="{FF2B5EF4-FFF2-40B4-BE49-F238E27FC236}">
                <a16:creationId xmlns:a16="http://schemas.microsoft.com/office/drawing/2014/main" id="{70B6EFCC-87AD-3374-1E24-3D3FFD28C8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365250"/>
            <a:ext cx="3812822" cy="711200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SUBTEMA A DESARROLLAR</a:t>
            </a:r>
            <a:endParaRPr lang="es-PE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E81EE09-2E0B-43D5-D943-09E4B839BE2F}"/>
              </a:ext>
            </a:extLst>
          </p:cNvPr>
          <p:cNvCxnSpPr>
            <a:cxnSpLocks/>
          </p:cNvCxnSpPr>
          <p:nvPr userDrawn="1"/>
        </p:nvCxnSpPr>
        <p:spPr>
          <a:xfrm>
            <a:off x="0" y="825121"/>
            <a:ext cx="270782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13767" r="2590" b="9923"/>
          <a:stretch/>
        </p:blipFill>
        <p:spPr>
          <a:xfrm>
            <a:off x="381000" y="185582"/>
            <a:ext cx="1958162" cy="522576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8037094" y="6460958"/>
            <a:ext cx="4154905" cy="260517"/>
          </a:xfrm>
          <a:prstGeom prst="rect">
            <a:avLst/>
          </a:prstGeom>
          <a:solidFill>
            <a:srgbClr val="BD1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  <p:sp>
        <p:nvSpPr>
          <p:cNvPr id="14" name="Rectángulo 13"/>
          <p:cNvSpPr/>
          <p:nvPr userDrawn="1"/>
        </p:nvSpPr>
        <p:spPr>
          <a:xfrm>
            <a:off x="982664" y="6460958"/>
            <a:ext cx="2470400" cy="260517"/>
          </a:xfrm>
          <a:prstGeom prst="rect">
            <a:avLst/>
          </a:prstGeom>
          <a:solidFill>
            <a:srgbClr val="BD1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  <p:sp>
        <p:nvSpPr>
          <p:cNvPr id="15" name="Rectángulo 14"/>
          <p:cNvSpPr/>
          <p:nvPr userDrawn="1"/>
        </p:nvSpPr>
        <p:spPr>
          <a:xfrm>
            <a:off x="12025438" y="6460957"/>
            <a:ext cx="49742" cy="260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  <p:sp>
        <p:nvSpPr>
          <p:cNvPr id="16" name="Rectángulo 15"/>
          <p:cNvSpPr/>
          <p:nvPr userDrawn="1"/>
        </p:nvSpPr>
        <p:spPr>
          <a:xfrm>
            <a:off x="3358800" y="6460957"/>
            <a:ext cx="49742" cy="260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220244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6391F482-DD43-BCC4-3345-5E5653B94011}"/>
              </a:ext>
            </a:extLst>
          </p:cNvPr>
          <p:cNvSpPr/>
          <p:nvPr userDrawn="1"/>
        </p:nvSpPr>
        <p:spPr>
          <a:xfrm>
            <a:off x="-15384" y="-13647"/>
            <a:ext cx="12207384" cy="690576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C6F58CC-6B9D-2F7D-1E69-D19EEBED61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875" y="5116975"/>
            <a:ext cx="4763386" cy="1169551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D10F8D-BC0D-BD20-2166-CACBBF0AECD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29/01/2025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2E280A-08E7-9DA1-2AC9-61597C8B508F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0DF0F5-0D41-D383-116D-C980BB95074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28877A8-5BDC-2F0C-BB1F-94D8B6299036}"/>
              </a:ext>
            </a:extLst>
          </p:cNvPr>
          <p:cNvSpPr txBox="1"/>
          <p:nvPr userDrawn="1"/>
        </p:nvSpPr>
        <p:spPr>
          <a:xfrm>
            <a:off x="425302" y="5274535"/>
            <a:ext cx="3987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dirty="0">
                <a:solidFill>
                  <a:schemeClr val="bg1"/>
                </a:solidFill>
              </a:rPr>
              <a:t>Visítanos aquí:</a:t>
            </a:r>
          </a:p>
          <a:p>
            <a:r>
              <a:rPr lang="pt-BR" sz="1600" b="0" dirty="0">
                <a:solidFill>
                  <a:schemeClr val="bg1"/>
                </a:solidFill>
              </a:rPr>
              <a:t>https://medicina.usmp.edu.pe</a:t>
            </a:r>
          </a:p>
          <a:p>
            <a:r>
              <a:rPr lang="es-PE" sz="1600" b="0" dirty="0">
                <a:solidFill>
                  <a:schemeClr val="bg1"/>
                </a:solidFill>
              </a:rPr>
              <a:t>Av.</a:t>
            </a:r>
            <a:r>
              <a:rPr lang="es-PE" sz="1600" b="0" baseline="0" dirty="0">
                <a:solidFill>
                  <a:schemeClr val="bg1"/>
                </a:solidFill>
              </a:rPr>
              <a:t> Alameda del Corregidor 1531 – La Molina.</a:t>
            </a:r>
            <a:endParaRPr lang="es-PE" sz="1600" b="0" dirty="0">
              <a:solidFill>
                <a:schemeClr val="bg1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13767" r="2590" b="9923"/>
          <a:stretch/>
        </p:blipFill>
        <p:spPr>
          <a:xfrm>
            <a:off x="541789" y="424335"/>
            <a:ext cx="3520250" cy="9394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1902FF-B220-FA04-212E-39A2BB3A4C8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047" y="817685"/>
            <a:ext cx="1565713" cy="75199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FE22621-F129-B7C5-763B-8FA609EDE721}"/>
              </a:ext>
            </a:extLst>
          </p:cNvPr>
          <p:cNvSpPr txBox="1"/>
          <p:nvPr userDrawn="1"/>
        </p:nvSpPr>
        <p:spPr>
          <a:xfrm>
            <a:off x="8153399" y="366377"/>
            <a:ext cx="3381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PE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Licenciada y acreditada internacionalmente</a:t>
            </a: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4B06226C-466A-E8A1-051E-6203C460B0E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760" y="812120"/>
            <a:ext cx="735625" cy="69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8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B6F7C-6DB7-9356-8EF8-9876DBD00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EDAB63-475E-7CFD-5C73-550400920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605CA-5F08-88AE-0136-64F4DADB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2ACF2F-665A-6667-2FFA-FA86D989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29/01/2025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A88717-EB36-4528-B8EC-705BF065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94BF41-DAC4-AAE6-21C4-5A67AF3E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315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19A74-33C4-50D3-B43B-0EDBAFBA0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AD5144-9E31-D4FD-30DC-D9632C3E3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DB6895-EEA5-5CC3-7CED-261825F87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1BC5BBF-E5ED-8559-6390-349403B0B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EBC784D-7E37-E2F0-A48A-0DE11A03C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E07218-6EBE-0238-DCF6-8C141CFDB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29/01/2025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45776DF-9ECA-635F-F05E-448863F08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B71AD7B-58B1-7B03-B454-063D5713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529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00844-FDFC-45E3-3F98-058B466E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6A1BF9-C8A3-3FD8-EDAA-8B5283A36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10C0D7-06F3-9F07-B95C-C4F4B5F4C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FEA7E4-BC60-6A44-4EB2-9EEBF9AC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29/01/2025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358BC9-4372-BD99-0A42-1DC9EB44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BA0BB1-30B4-41E3-ADFC-0D99885B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062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1A7B8-5E77-FF67-5B3C-B74A20004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DD24B1-2B88-B1F8-A7BA-BA07FC94C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E7F901-98ED-402E-3B7C-D5230C01C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56CE59-3046-61E0-D81A-6694814A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29/01/2025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5AE010-90AF-F6EF-4CCA-C2139780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C5FBB2-912C-2B94-B8DF-B8A51ADB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677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AEEC6-815C-0021-CA63-28B17EF4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F6A150-2ED5-F66B-3037-49B4ADBF2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8BB27E-E3E3-45AD-D00D-ECE48EA6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29/01/2025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320822-807A-E1F8-5486-BD8360A4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EAB4F-5DEB-8BC4-CACA-3F6A84ED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082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0E8F51-74A1-A5D0-A567-4496B0B45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BE676D-20E9-1E31-AD24-7EA7C6DAA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A677FE-70A4-C528-C2D4-9D5C73B64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18980-C821-4D0A-9B96-32EDD46FB581}" type="datetimeFigureOut">
              <a:rPr lang="es-PE" smtClean="0"/>
              <a:t>29/01/2025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479311-E45D-6F87-4D0F-F74A11B26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D4026-14D1-692A-CDCC-CB88BB58C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1E4D5-78D9-4691-82B5-571FAEB905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970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5" r:id="rId4"/>
    <p:sldLayoutId id="2147483652" r:id="rId5"/>
    <p:sldLayoutId id="2147483653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9B36AB9-FDE6-8DA0-4D87-A91ED464A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TÍTULO DE LA TESIS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57F5CFB-86CD-DC37-86CD-7A45E18A15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PE" dirty="0">
                <a:latin typeface="Arial Narrow" panose="020B0606020202030204" pitchFamily="34" charset="0"/>
              </a:rPr>
              <a:t>Nombres y apellidos del docente, alumno de Pre o Posgrado; y fecha actualizada (día, mes y año).</a:t>
            </a:r>
            <a:endParaRPr lang="es-PE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7DCB57F-4429-D255-7E81-FB6A27145C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MX" dirty="0"/>
              <a:t>Información de contacto: Correo institucional.</a:t>
            </a:r>
            <a:endParaRPr lang="es-PE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C928298B-200E-C526-DEF3-0DD6C74FAB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PE" dirty="0"/>
              <a:t>Nombres y apellidos del aspirante / Tesis para optar el grado académico / Título profesional de ….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699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14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dirty="0"/>
              <a:t>Haga clic aquí para agregar más 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sz="3600" dirty="0"/>
              <a:t>INTRODUCCIÓN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Fecha de sustentación (día, mes y año)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153400" y="6457950"/>
            <a:ext cx="3771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docente, alumno de Pre o Posgrado.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dirty="0"/>
              <a:t>Haga clic aquí para agregar más 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sz="3600" dirty="0"/>
              <a:t>METODOLOGÍA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Fecha de sustentación (día, mes y año)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53400" y="6457950"/>
            <a:ext cx="3771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docente, alumno de Pre o Posgrado.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dirty="0"/>
              <a:t>Haga clic aquí para agregar más 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sz="3600" dirty="0"/>
              <a:t>RESULTADOS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Fecha de sustentación (día, mes y año)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53400" y="6457950"/>
            <a:ext cx="3771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docente, alumno de Pre o Posgrado.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7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dirty="0"/>
              <a:t>Haga clic aquí para agregar más 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sz="3600" dirty="0"/>
              <a:t>DISCUSIÓN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Fecha de sustentación (día, mes y año)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53400" y="6457950"/>
            <a:ext cx="3771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docente, alumno de Pre o Posgrado.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2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dirty="0"/>
              <a:t>Haga clic aquí para agregar más 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sz="3600" dirty="0"/>
              <a:t>CONCLUSIÓN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Fecha de sustentación (día, mes y año)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53400" y="6457950"/>
            <a:ext cx="3771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docente, alumno de Pre o Posgrado.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06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dirty="0"/>
              <a:t>Haga clic aquí para agregar más 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sz="3600" dirty="0"/>
              <a:t>RECOMENDACIÓN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Fecha de sustentación (día, mes y año)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53400" y="6457950"/>
            <a:ext cx="3771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docente, alumno de Pre o Posgrado.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27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i="1" dirty="0"/>
              <a:t>Se deberán ceñir al formato de las normas de Vancouver.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s-PE" sz="2800" dirty="0"/>
              <a:t>FUENTES DE INFORMACIÓN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A7E6B1D-E9AF-849A-2FA4-9B77DE02847E}"/>
              </a:ext>
            </a:extLst>
          </p:cNvPr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Fecha de sustentación (día, mes y año)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287277-5112-7EB6-A572-A5E3D70627AE}"/>
              </a:ext>
            </a:extLst>
          </p:cNvPr>
          <p:cNvSpPr txBox="1"/>
          <p:nvPr/>
        </p:nvSpPr>
        <p:spPr>
          <a:xfrm>
            <a:off x="8153400" y="6457950"/>
            <a:ext cx="3771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docente, alumno de Pre o Posgrado.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dirty="0"/>
              <a:t>Haga clic aquí para agregar más 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sz="3600" dirty="0"/>
              <a:t>ANEXOS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Fecha de sustentación (día, mes y año)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53400" y="6457950"/>
            <a:ext cx="3771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docente, alumno de Pre o Posgrado.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056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aspirantes al grado académico y título profesional.potx" id="{4D1BA2DF-54DF-4A1E-B35B-4D6D9DF20EAF}" vid="{8A0DCD56-4E4D-4D9A-883C-904ABCB18FD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Plantilla_aspirantes_al_grado_académico_y_título_profesional_2025</Template>
  <TotalTime>0</TotalTime>
  <Words>296</Words>
  <Application>Microsoft Office PowerPoint</Application>
  <PresentationFormat>Panorámica</PresentationFormat>
  <Paragraphs>36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Tema de Office</vt:lpstr>
      <vt:lpstr>TÍTULO DE LA TESIS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ALEXANDER GABRIEL HUAMANI LICAPA</dc:creator>
  <cp:lastModifiedBy>ALEXANDER GABRIEL HUAMANI LICAPA</cp:lastModifiedBy>
  <cp:revision>1</cp:revision>
  <dcterms:created xsi:type="dcterms:W3CDTF">2025-01-29T19:48:52Z</dcterms:created>
  <dcterms:modified xsi:type="dcterms:W3CDTF">2025-01-29T19:49:14Z</dcterms:modified>
</cp:coreProperties>
</file>